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4"/>
  </p:handoutMasterIdLst>
  <p:sldIdLst>
    <p:sldId id="332" r:id="rId10"/>
    <p:sldId id="298" r:id="rId12"/>
    <p:sldId id="258" r:id="rId13"/>
    <p:sldId id="259" r:id="rId14"/>
    <p:sldId id="337" r:id="rId15"/>
    <p:sldId id="301" r:id="rId16"/>
    <p:sldId id="360" r:id="rId17"/>
    <p:sldId id="361" r:id="rId18"/>
    <p:sldId id="317" r:id="rId19"/>
    <p:sldId id="362" r:id="rId20"/>
    <p:sldId id="351" r:id="rId21"/>
    <p:sldId id="363" r:id="rId22"/>
    <p:sldId id="304" r:id="rId23"/>
    <p:sldId id="364" r:id="rId24"/>
    <p:sldId id="365" r:id="rId25"/>
    <p:sldId id="366" r:id="rId26"/>
    <p:sldId id="367" r:id="rId27"/>
    <p:sldId id="369" r:id="rId28"/>
    <p:sldId id="370" r:id="rId29"/>
    <p:sldId id="371" r:id="rId30"/>
    <p:sldId id="368" r:id="rId31"/>
    <p:sldId id="372" r:id="rId32"/>
    <p:sldId id="373" r:id="rId33"/>
    <p:sldId id="376" r:id="rId34"/>
    <p:sldId id="374" r:id="rId35"/>
    <p:sldId id="377" r:id="rId36"/>
    <p:sldId id="378" r:id="rId37"/>
    <p:sldId id="379" r:id="rId38"/>
    <p:sldId id="375" r:id="rId39"/>
    <p:sldId id="380" r:id="rId40"/>
    <p:sldId id="381" r:id="rId41"/>
    <p:sldId id="276" r:id="rId42"/>
    <p:sldId id="306" r:id="rId43"/>
  </p:sldIdLst>
  <p:sldSz cx="12192000" cy="6858000"/>
  <p:notesSz cx="6858000" cy="9144000"/>
  <p:embeddedFontLst>
    <p:embeddedFont>
      <p:font typeface="微软雅黑" panose="020B0503020204020204" pitchFamily="34" charset="-122"/>
      <p:regular r:id="rId48"/>
    </p:embeddedFont>
    <p:embeddedFont>
      <p:font typeface="方正粗黑宋简体" panose="02000000000000000000" charset="-122"/>
      <p:regular r:id="rId49"/>
    </p:embeddedFont>
    <p:embeddedFont>
      <p:font typeface="黑体" panose="02010609060101010101" charset="-122"/>
      <p:regular r:id="rId50"/>
    </p:embeddedFont>
    <p:embeddedFont>
      <p:font typeface="等线" panose="02010600030101010101" charset="-122"/>
      <p:regular r:id="rId51"/>
    </p:embeddedFont>
    <p:embeddedFont>
      <p:font typeface="等线 Light" panose="02010600030101010101" charset="-122"/>
      <p:regular r:id="rId52"/>
    </p:embeddedFont>
    <p:embeddedFont>
      <p:font typeface="Calibri" panose="020F0502020204030204" charset="0"/>
      <p:regular r:id="rId53"/>
      <p:bold r:id="rId54"/>
      <p:italic r:id="rId55"/>
      <p:boldItalic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gs" Target="tags/tag5.xml"/><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Master" Target="slideMasters/slideMaster4.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1.xml"/><Relationship Id="rId2" Type="http://schemas.openxmlformats.org/officeDocument/2006/relationships/image" Target="../media/image21.pn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1.xml"/><Relationship Id="rId2" Type="http://schemas.openxmlformats.org/officeDocument/2006/relationships/image" Target="../media/image23.png"/><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1.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90905" y="2337435"/>
                <a:ext cx="10439400" cy="39046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两者联系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较长</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趋近于零时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oMath>
                </a14:m>
                <a:r>
                  <a:rPr lang="zh-CN" altLang="en-US" sz="2800">
                    <a:latin typeface="宋体" panose="02010600030101010101" pitchFamily="2" charset="-122"/>
                    <a:ea typeface="宋体" panose="02010600030101010101" pitchFamily="2" charset="-122"/>
                    <a:cs typeface="宋体" panose="02010600030101010101" pitchFamily="2" charset="-122"/>
                  </a:rPr>
                  <a:t>才视为瞬时功率。公式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𝑣</m:t>
                    </m:r>
                    <m:r>
                      <m:rPr>
                        <m:sty m:val="p"/>
                      </m:rPr>
                      <a:rPr lang="en-US" altLang="zh-CN" sz="2800">
                        <a:solidFill>
                          <a:schemeClr val="tx1"/>
                        </a:solidFill>
                        <a:uFillTx/>
                        <a:latin typeface="Cambria Math" panose="02040503050406030204" charset="0"/>
                        <a:ea typeface="宋体" panose="02010600030101010101" pitchFamily="2" charset="-122"/>
                        <a:cs typeface="Cambria Math" panose="02040503050406030204" charset="0"/>
                      </a:rPr>
                      <m:t>cos</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为平均速度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oMath>
                </a14:m>
                <a:r>
                  <a:rPr lang="zh-CN" altLang="en-US" sz="2800">
                    <a:latin typeface="宋体" panose="02010600030101010101" pitchFamily="2" charset="-122"/>
                    <a:ea typeface="宋体" panose="02010600030101010101" pitchFamily="2" charset="-122"/>
                    <a:cs typeface="宋体" panose="02010600030101010101" pitchFamily="2" charset="-122"/>
                  </a:rPr>
                  <a:t>为平均功率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为瞬时速度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为瞬时功率。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90905" y="2337435"/>
                <a:ext cx="10439400" cy="3904615"/>
              </a:xfrm>
              <a:prstGeom prst="rect">
                <a:avLst/>
              </a:prstGeom>
              <a:blipFill rotWithShape="1">
                <a:blip r:embed="rId1"/>
                <a:stretch>
                  <a:fillRect/>
                </a:stretch>
              </a:blipFill>
            </p:spPr>
            <p:txBody>
              <a:bodyPr/>
              <a:lstStyle/>
              <a:p>
                <a:r>
                  <a:rPr lang="zh-CN" altLang="en-US">
                    <a:noFill/>
                  </a:rPr>
                  <a:t> </a:t>
                </a:r>
              </a:p>
            </p:txBody>
          </p:sp>
        </mc:Fallback>
      </mc:AlternateContent>
      <p:pic>
        <p:nvPicPr>
          <p:cNvPr id="916" name="IM 916"/>
          <p:cNvPicPr/>
          <p:nvPr/>
        </p:nvPicPr>
        <p:blipFill>
          <a:blip r:embed="rId2"/>
          <a:stretch>
            <a:fillRect/>
          </a:stretch>
        </p:blipFill>
        <p:spPr>
          <a:xfrm>
            <a:off x="4636135" y="2494280"/>
            <a:ext cx="803275" cy="584835"/>
          </a:xfrm>
          <a:prstGeom prst="rect">
            <a:avLst/>
          </a:prstGeom>
        </p:spPr>
      </p:pic>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07770"/>
            <a:ext cx="10518140" cy="327596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模型综述。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物体在牵引力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受功率和速度制约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作用下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从静止开始克服阻力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加速度不变或变化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最终加速度等于零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速度达到最大值。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模型分类。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以恒定功率启动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464310" y="427990"/>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机车启动问题</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1"/>
          <a:stretch>
            <a:fillRect/>
          </a:stretch>
        </p:blipFill>
        <p:spPr>
          <a:xfrm>
            <a:off x="1066165" y="4686300"/>
            <a:ext cx="7064375" cy="1700530"/>
          </a:xfrm>
          <a:prstGeom prst="rect">
            <a:avLst/>
          </a:prstGeom>
        </p:spPr>
      </p:pic>
      <p:pic>
        <p:nvPicPr>
          <p:cNvPr id="9" name="图片 8"/>
          <p:cNvPicPr>
            <a:picLocks noChangeAspect="1"/>
          </p:cNvPicPr>
          <p:nvPr/>
        </p:nvPicPr>
        <p:blipFill>
          <a:blip r:embed="rId2"/>
          <a:stretch>
            <a:fillRect/>
          </a:stretch>
        </p:blipFill>
        <p:spPr>
          <a:xfrm>
            <a:off x="8853805" y="4679315"/>
            <a:ext cx="2267585" cy="172974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2335" y="1235075"/>
            <a:ext cx="10439400" cy="79883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以恒定加速度启动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85445" y="2273935"/>
            <a:ext cx="11479530" cy="2450465"/>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动能定理及其应用</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23875" y="1348740"/>
                <a:ext cx="11259185" cy="47542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定理推导。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设某物体的质量为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在与运动方向相同的恒力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作用下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发生一段位移</a:t>
                </a:r>
                <a:r>
                  <a:rPr lang="en-US" altLang="zh-CN" sz="2800">
                    <a:latin typeface="宋体" panose="02010600030101010101" pitchFamily="2" charset="-122"/>
                    <a:ea typeface="宋体" panose="02010600030101010101" pitchFamily="2" charset="-122"/>
                    <a:cs typeface="宋体" panose="02010600030101010101" pitchFamily="2" charset="-122"/>
                  </a:rPr>
                  <a:t>l,</a:t>
                </a:r>
                <a:r>
                  <a:rPr lang="zh-CN" altLang="en-US" sz="2800">
                    <a:latin typeface="宋体" panose="02010600030101010101" pitchFamily="2" charset="-122"/>
                    <a:ea typeface="宋体" panose="02010600030101010101" pitchFamily="2" charset="-122"/>
                    <a:cs typeface="宋体" panose="02010600030101010101" pitchFamily="2" charset="-122"/>
                  </a:rPr>
                  <a:t>速度由</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增大到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如果用</a:t>
                </a:r>
                <a:r>
                  <a:rPr lang="en-US" altLang="zh-CN" sz="2800">
                    <a:latin typeface="宋体" panose="02010600030101010101" pitchFamily="2" charset="-122"/>
                    <a:ea typeface="宋体" panose="02010600030101010101" pitchFamily="2" charset="-122"/>
                    <a:cs typeface="宋体" panose="02010600030101010101" pitchFamily="2" charset="-122"/>
                  </a:rPr>
                  <a:t>W</a:t>
                </a:r>
                <a:r>
                  <a:rPr lang="zh-CN" altLang="en-US" sz="2800">
                    <a:latin typeface="宋体" panose="02010600030101010101" pitchFamily="2" charset="-122"/>
                    <a:ea typeface="宋体" panose="02010600030101010101" pitchFamily="2" charset="-122"/>
                    <a:cs typeface="宋体" panose="02010600030101010101" pitchFamily="2" charset="-122"/>
                  </a:rPr>
                  <a:t>表示合外力对物体所做的功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表</m:t>
                    </m:r>
                  </m:oMath>
                </a14:m>
                <a:r>
                  <a:rPr lang="zh-CN" altLang="en-US" sz="2800">
                    <a:latin typeface="宋体" panose="02010600030101010101" pitchFamily="2" charset="-122"/>
                    <a:ea typeface="宋体" panose="02010600030101010101" pitchFamily="2" charset="-122"/>
                    <a:cs typeface="宋体" panose="02010600030101010101" pitchFamily="2" charset="-122"/>
                  </a:rPr>
                  <a:t>示物体的末动能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表示物体的初动能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上式可写为</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定理内容。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在一个过程中合力对物体所做的功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等于物体在这个过程中动能的变化。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23875" y="1348740"/>
                <a:ext cx="11259185" cy="475424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254125" y="562610"/>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动能定理的理解</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5980" y="1036955"/>
            <a:ext cx="10679430" cy="47847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式子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合力的功是物体动能变化的量度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即外力对物体所做的总功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对应于物体动能的变化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变化的大小由做功的多少来量度。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动能定理本质上反映了做功的过程就是能量转化的过程。如果我们确定了以某一个系统为研究对象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则外力对系统做的总功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等于系统内各个物体的各种能量总的变化量。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934" name="IM 934"/>
          <p:cNvPicPr/>
          <p:nvPr/>
        </p:nvPicPr>
        <p:blipFill>
          <a:blip r:embed="rId1"/>
          <a:stretch>
            <a:fillRect/>
          </a:stretch>
        </p:blipFill>
        <p:spPr>
          <a:xfrm>
            <a:off x="2924175" y="1123315"/>
            <a:ext cx="4792980" cy="713105"/>
          </a:xfrm>
          <a:prstGeom prst="rect">
            <a:avLst/>
          </a:prstGeom>
        </p:spPr>
      </p:pic>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5790" y="172085"/>
            <a:ext cx="11057890" cy="63557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动能定理研究的对象既可以是单物体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也可以看成是单物体的物体系。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动能定理既适用于直线运动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也适用于曲线运动。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动能定理既适用于恒力做功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也适用于变力做功。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力可以是各种性质的力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既可以同时作用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也可以分阶段作用。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指的是合力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重力、弹力、摩擦力、电场力、磁场力或其他力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它们可以同时作用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也可以不同时作用。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既可以是恒力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也可以是变力。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机械能及守恒解读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83565" y="847725"/>
                <a:ext cx="11080115" cy="58400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势能定义。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相互作用的物体凭借其位置而具有的能量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包括重力势能、弹性势能、分子势能和电势能等。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物体由于处于某高度而具有的能量叫作重力势能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符号用</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𝑚𝑔ℎ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但是有正负。比较物体的重力势能的大小时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要带正负号比较。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单位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焦耳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Times New Roman" panose="02020603050405020304" charset="0"/>
                    <a:ea typeface="宋体" panose="02010600030101010101" pitchFamily="2" charset="-122"/>
                    <a:cs typeface="Times New Roman" panose="02020603050405020304" charset="0"/>
                    <a:sym typeface="+mn-ea"/>
                  </a:rPr>
                  <a:t>J</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与功的单位相同。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83565" y="847725"/>
                <a:ext cx="11080115" cy="584009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246505" y="205105"/>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重力势能解读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890905"/>
                <a:ext cx="10604500" cy="53803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重力势能的特点。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𝑚𝑔ℎ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与参考平面的选取有关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式中的</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是物体重心到参考平面的高度。重力势能是标量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只有大小而无方向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但有正负之分。当物体在参考平面之上时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为正值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当物体在参考平面之下时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为负值。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注意参考平面选取的任意性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视处理问题的方便而定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通常可选择地面或物体运动时所达到的最低点所在的水平面为零势能参考平面。</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890905"/>
                <a:ext cx="10604500" cy="538035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42415" y="226568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409067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三、机械能守恒定律</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05180" y="1490980"/>
            <a:ext cx="1058164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系统性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重力势能是物体与地球所组成的系统共有的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物体不能脱离地球谈重力势能的大小。通常所说的物体的重力势能是种不确切的习惯说法。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绝对性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物体从一个位置到另一个位置的过程中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重力势能的变化与参考平面的选取无关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它的变化是绝对的。我们关注的是重力势能的变化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这意味着关注能的转化问题。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739265"/>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重力做功的特点。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基本特点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重力做功与路径无关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只与重力、物体在重力方向上的位移有关。重力做功不引起物体机械能的变化。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功能关系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重力对物体做正功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重力势能减少</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重力对物体做负功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重力势能增加。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78460" y="897255"/>
                <a:ext cx="11285220" cy="55791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弹性势能</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发生形变的物体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在恢复原状时能够对外界做功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因而具有能量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这种能量叫作弹性势能。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弹性势能的多少跟物体形变量的大小有关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跟其弹性系数也有关。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弹力做正功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弹力做负功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𝛥</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latin typeface="Cambria Math" panose="02040503050406030204" charset="0"/>
                        <a:ea typeface="宋体" panose="02010600030101010101" pitchFamily="2" charset="-122"/>
                        <a:cs typeface="Cambria Math" panose="02040503050406030204" charset="0"/>
                      </a:rPr>
                      <m:t>p</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）弹簧弹性势能计算公式</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𝑙</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为弹簧的形变量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为弹簧的劲度系数。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78460" y="897255"/>
                <a:ext cx="11285220" cy="5579110"/>
              </a:xfrm>
              <a:prstGeom prst="rect">
                <a:avLst/>
              </a:prstGeom>
              <a:blipFill rotWithShape="1">
                <a:blip r:embed="rId1"/>
                <a:stretch>
                  <a:fillRect b="-4075"/>
                </a:stretch>
              </a:blipFill>
            </p:spPr>
            <p:txBody>
              <a:bodyPr/>
              <a:lstStyle/>
              <a:p>
                <a:r>
                  <a:rPr lang="zh-CN" altLang="en-US">
                    <a:noFill/>
                  </a:rPr>
                  <a:t> </a:t>
                </a:r>
              </a:p>
            </p:txBody>
          </p:sp>
        </mc:Fallback>
      </mc:AlternateContent>
      <p:sp>
        <p:nvSpPr>
          <p:cNvPr id="2" name="文本框 1"/>
          <p:cNvSpPr txBox="1"/>
          <p:nvPr/>
        </p:nvSpPr>
        <p:spPr>
          <a:xfrm>
            <a:off x="1104900" y="436880"/>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弹性势能解读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038" name="IM 1038"/>
          <p:cNvPicPr/>
          <p:nvPr/>
        </p:nvPicPr>
        <p:blipFill>
          <a:blip r:embed="rId2"/>
          <a:srcRect l="4292" r="8208" b="-7065"/>
          <a:stretch>
            <a:fillRect/>
          </a:stretch>
        </p:blipFill>
        <p:spPr>
          <a:xfrm>
            <a:off x="5920105" y="5548630"/>
            <a:ext cx="1629410" cy="82550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61290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系统性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弹性势能是发生弹性形变的物体上所有质点因相对位置的改变而具有的能量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因而也是对系统而言的。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弹性势能是相对的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其大小在选定了零势能点后才能确定。弹簧的零势能点通常取在弹簧的自然长度处。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604645"/>
                <a:ext cx="10336530" cy="27146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定律的推导。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物体沿光滑斜面从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处滑到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处。由动能定理</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。由重力做功与重力势能的关系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rPr>
                  <a:t>。结论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初机械能等于末机械能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宋体" panose="02010600030101010101" pitchFamily="2" charset="-122"/>
                        <a:cs typeface="Cambria Math" panose="02040503050406030204" charset="0"/>
                      </a:rPr>
                      <m:t>+</m:t>
                    </m:r>
                  </m:oMath>
                </a14:m>
                <a:r>
                  <a:rPr lang="en-US"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604645"/>
                <a:ext cx="10336530" cy="271462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358265" y="548005"/>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机械能守恒定律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8730615" y="3886835"/>
            <a:ext cx="2217420" cy="2640965"/>
          </a:xfrm>
          <a:prstGeom prst="rect">
            <a:avLst/>
          </a:prstGeom>
        </p:spPr>
      </p:pic>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67360" y="374015"/>
            <a:ext cx="11257915" cy="610235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定律的解读。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在只有自身的重力或弹力做功的物体系统内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动能与势能可以相互转</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而总的机械能保持不变。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守恒条件的延伸和拓展如下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物体只受重力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只发生动能和重力势能的相互转化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如自由落体运动、抛体运动等。</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只有弹力做功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只发生动能和弹性势能的相互转化。如在光滑水平面上某弹簧。</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物体既受重力作用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又受弹力作用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重力和弹力都做功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发生动能、重力势能和弹性势能的相互转化。如自由下落的物体落到竖直的弹簧上和弹簧相互作用的过程中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对物体和弹簧组成的系统来说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机械能守恒。</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除重力或弹力以外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物体还受其他力作用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但其他力不做功或做功的代数和为零。</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0075" y="1072515"/>
            <a:ext cx="10992485" cy="4608195"/>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机械能是否守恒的判定。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做功条件分析法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应用系统机械能守恒的条件进行分析。若物体系统内只有重力和弹力做功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其他力均不做功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能量转化分析法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从能量转化的角度进行分析。若只有系统内物体间动能和重力势能及弹性势能的相互转化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系统跟外界没有发生机械能的传递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机械能也没有转变成其他形式的能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如没有内能增加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2170" y="149098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增减情况分析法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直接从机械能各种形式能量的增减情况进行分析。若系统的动能与势能均增加或均减少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则系统的机械能不守恒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若系统的某种形式的机械能不变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而另一种形式的机械能却发生了变化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则系统的机械能不守恒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若系统内各个物体的机械能均增</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加或均减少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则系统的机械能也不守恒。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4</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能量守恒和功能关系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40080" y="988060"/>
                <a:ext cx="1087882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伽利略的斜面实验。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图为伽利略的理想斜面示意图。伽利略发现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无论斜面</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比斜面</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陡些还是缓些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小球最后总会在斜面上的某点速度变为</a:t>
                </a:r>
                <a:r>
                  <a:rPr lang="en-US" altLang="zh-CN" sz="2800">
                    <a:latin typeface="宋体" panose="02010600030101010101" pitchFamily="2" charset="-122"/>
                    <a:ea typeface="宋体" panose="02010600030101010101" pitchFamily="2" charset="-122"/>
                    <a:cs typeface="宋体" panose="02010600030101010101" pitchFamily="2" charset="-122"/>
                  </a:rPr>
                  <a:t>0,</a:t>
                </a:r>
                <a:r>
                  <a:rPr lang="zh-CN" altLang="en-US" sz="2800">
                    <a:latin typeface="宋体" panose="02010600030101010101" pitchFamily="2" charset="-122"/>
                    <a:ea typeface="宋体" panose="02010600030101010101" pitchFamily="2" charset="-122"/>
                    <a:cs typeface="宋体" panose="02010600030101010101" pitchFamily="2" charset="-122"/>
                  </a:rPr>
                  <a:t>这点距斜面底端的竖直高度与它出发时的高度相同。那是因为这个过程中势能先转化为动能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动能又转化为势能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动能和势能的总量保持不变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因此小球才能上升到与出发点等高处。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40080" y="988060"/>
                <a:ext cx="10878820" cy="3876040"/>
              </a:xfrm>
              <a:prstGeom prst="rect">
                <a:avLst/>
              </a:prstGeom>
              <a:blipFill rotWithShape="1">
                <a:blip r:embed="rId1"/>
                <a:stretch>
                  <a:fillRect b="-262"/>
                </a:stretch>
              </a:blipFill>
            </p:spPr>
            <p:txBody>
              <a:bodyPr/>
              <a:lstStyle/>
              <a:p>
                <a:r>
                  <a:rPr lang="zh-CN" altLang="en-US">
                    <a:noFill/>
                  </a:rPr>
                  <a:t> </a:t>
                </a:r>
              </a:p>
            </p:txBody>
          </p:sp>
        </mc:Fallback>
      </mc:AlternateContent>
      <p:sp>
        <p:nvSpPr>
          <p:cNvPr id="32" name="文本框 31"/>
          <p:cNvSpPr txBox="1"/>
          <p:nvPr/>
        </p:nvSpPr>
        <p:spPr>
          <a:xfrm>
            <a:off x="539115" y="302260"/>
            <a:ext cx="42138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能量守恒定律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3823335" y="5001895"/>
            <a:ext cx="4724400" cy="1643380"/>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360930" y="3068320"/>
            <a:ext cx="7907655" cy="1198880"/>
          </a:xfrm>
          <a:prstGeom prst="rect">
            <a:avLst/>
          </a:prstGeom>
        </p:spPr>
        <p:txBody>
          <a:bodyPr wrap="square">
            <a:spAutoFit/>
          </a:bodyPr>
          <a:lstStyle/>
          <a:p>
            <a:pPr algn="l"/>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功和功率及其计算</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00405" y="607695"/>
                <a:ext cx="10835005" cy="59201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能量守恒定律。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能量既不会凭空产生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也不会凭空消失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它只能从某一种形式转化为另一种形式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或者从某一个物体转移到另一个物体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在转化或转移的过程中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能量的总量保持不变。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𝛥</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𝛥</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增</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能量守恒定律是最基本、最普通、最重要的自然规律之一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它揭示了自然界中各种运动形式不仅具有多样性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而且具有统一性。它指出了能量既不会创生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也不会凭空消失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只能在一定条件下转化或转移。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00405" y="607695"/>
                <a:ext cx="10835005" cy="592010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49098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守恒思想</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某种形式的能量减少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一定存在其他形式的能量增加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且减少量和增加量一定相等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某个物体的能量减少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一定存在其他物体的能量增加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且减少量和增加量一定相等。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1858645"/>
                <a:ext cx="10518140" cy="421894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某一个物体受到力的作用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并在力的方向上发生了一段位移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这个力就对物体做了功。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作用在物体上的力。</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物体在力的方向上发生了位移。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是力与位移方向之间的夹角</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𝑙</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是物体对地的位移。该公式只适用于恒力做功。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功是能量转化的量度。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1858645"/>
                <a:ext cx="10518140" cy="42189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39775" y="65913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功的定义和解读</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039495" y="1275080"/>
            <a:ext cx="10112375" cy="34296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在国际单位制中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功的单位是焦耳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简称焦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符号是</a:t>
            </a:r>
            <a:r>
              <a:rPr lang="en-US" altLang="zh-CN" sz="2800">
                <a:latin typeface="Times New Roman" panose="02020603050405020304" charset="0"/>
                <a:ea typeface="宋体" panose="02010600030101010101" pitchFamily="2" charset="-122"/>
                <a:cs typeface="Times New Roman" panose="02020603050405020304" charset="0"/>
              </a:rPr>
              <a:t>J</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1J</a:t>
            </a:r>
            <a:r>
              <a:rPr lang="zh-CN" altLang="en-US" sz="2800">
                <a:latin typeface="宋体" panose="02010600030101010101" pitchFamily="2" charset="-122"/>
                <a:ea typeface="宋体" panose="02010600030101010101" pitchFamily="2" charset="-122"/>
                <a:cs typeface="宋体" panose="02010600030101010101" pitchFamily="2" charset="-122"/>
              </a:rPr>
              <a:t>等于</a:t>
            </a:r>
            <a:r>
              <a:rPr lang="en-US" altLang="zh-CN" sz="2800">
                <a:latin typeface="宋体" panose="02010600030101010101" pitchFamily="2" charset="-122"/>
                <a:ea typeface="宋体" panose="02010600030101010101" pitchFamily="2" charset="-122"/>
                <a:cs typeface="宋体" panose="02010600030101010101" pitchFamily="2" charset="-122"/>
              </a:rPr>
              <a:t>1N</a:t>
            </a:r>
            <a:r>
              <a:rPr lang="zh-CN" altLang="en-US" sz="2800">
                <a:latin typeface="宋体" panose="02010600030101010101" pitchFamily="2" charset="-122"/>
                <a:ea typeface="宋体" panose="02010600030101010101" pitchFamily="2" charset="-122"/>
                <a:cs typeface="宋体" panose="02010600030101010101" pitchFamily="2" charset="-122"/>
              </a:rPr>
              <a:t>的力使物体在力的方向上发生</a:t>
            </a:r>
            <a:r>
              <a:rPr lang="en-US" altLang="zh-CN" sz="2800">
                <a:latin typeface="Times New Roman" panose="02020603050405020304" charset="0"/>
                <a:ea typeface="宋体" panose="02010600030101010101" pitchFamily="2" charset="-122"/>
                <a:cs typeface="Times New Roman" panose="02020603050405020304" charset="0"/>
              </a:rPr>
              <a:t>1m</a:t>
            </a:r>
            <a:r>
              <a:rPr lang="zh-CN" altLang="en-US" sz="2800">
                <a:latin typeface="宋体" panose="02010600030101010101" pitchFamily="2" charset="-122"/>
                <a:ea typeface="宋体" panose="02010600030101010101" pitchFamily="2" charset="-122"/>
                <a:cs typeface="宋体" panose="02010600030101010101" pitchFamily="2" charset="-122"/>
              </a:rPr>
              <a:t>的位移所做的功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Times New Roman" panose="02020603050405020304" charset="0"/>
                <a:ea typeface="宋体" panose="02010600030101010101" pitchFamily="2" charset="-122"/>
                <a:cs typeface="Times New Roman" panose="02020603050405020304" charset="0"/>
              </a:rPr>
              <a:t>1 J=1N·m</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没有方向。功的正负不表示方向、大小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只表示做功的力是阻力还是动力。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228346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根据力和位移的夹角判定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多用于恒力做功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做正功。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做负功。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不做功。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2283460"/>
                <a:ext cx="10336530" cy="38760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551940" y="1285240"/>
            <a:ext cx="469709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正功、负功的判断</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904" name="IM 904"/>
          <p:cNvPicPr/>
          <p:nvPr/>
        </p:nvPicPr>
        <p:blipFill>
          <a:blip r:embed="rId2"/>
          <a:stretch>
            <a:fillRect/>
          </a:stretch>
        </p:blipFill>
        <p:spPr>
          <a:xfrm>
            <a:off x="4369435" y="3235960"/>
            <a:ext cx="1042670" cy="632460"/>
          </a:xfrm>
          <a:prstGeom prst="rect">
            <a:avLst/>
          </a:prstGeom>
        </p:spPr>
      </p:pic>
      <p:pic>
        <p:nvPicPr>
          <p:cNvPr id="906" name="IM 906"/>
          <p:cNvPicPr/>
          <p:nvPr/>
        </p:nvPicPr>
        <p:blipFill>
          <a:blip r:embed="rId3"/>
          <a:stretch>
            <a:fillRect/>
          </a:stretch>
        </p:blipFill>
        <p:spPr>
          <a:xfrm>
            <a:off x="4324350" y="3868420"/>
            <a:ext cx="1087755" cy="592455"/>
          </a:xfrm>
          <a:prstGeom prst="rect">
            <a:avLst/>
          </a:prstGeom>
        </p:spPr>
      </p:pic>
      <p:pic>
        <p:nvPicPr>
          <p:cNvPr id="908" name="IM 908"/>
          <p:cNvPicPr/>
          <p:nvPr/>
        </p:nvPicPr>
        <p:blipFill>
          <a:blip r:embed="rId4"/>
          <a:stretch>
            <a:fillRect/>
          </a:stretch>
        </p:blipFill>
        <p:spPr>
          <a:xfrm>
            <a:off x="4398645" y="4528185"/>
            <a:ext cx="737870" cy="643255"/>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2146300"/>
                <a:ext cx="10518140" cy="29190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）单个力做的功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直接用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𝐹𝑙𝑐𝑜𝑠</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计算。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）合力做的功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先求物体所受的合外力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再求合外力的功</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𝑙𝑐𝑜𝑠</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先求每个力做的功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再求各功的代数和</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3</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2146300"/>
                <a:ext cx="10518140" cy="291909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783080" y="946785"/>
            <a:ext cx="494665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恒力功的计算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79095" y="1144270"/>
            <a:ext cx="11433175" cy="51231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功的大小与完成这些功所用时间的比值。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功率的定义式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也是平均功率。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功率是表征物体做功快慢的物理量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它由物体做的功与做这些功所用的时间共同决定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并不单纯由做功的多少决定。只有在做功时间相同的情况下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才能认为物体做的功越多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功率越大。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在国际单位制中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功率的单位是瓦特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简称瓦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符号是</a:t>
            </a:r>
            <a:r>
              <a:rPr lang="en-US" altLang="zh-CN" sz="2800">
                <a:latin typeface="Times New Roman" panose="02020603050405020304" charset="0"/>
                <a:ea typeface="宋体" panose="02010600030101010101" pitchFamily="2" charset="-122"/>
                <a:cs typeface="Times New Roman" panose="02020603050405020304" charset="0"/>
              </a:rPr>
              <a:t>W</a:t>
            </a:r>
            <a:r>
              <a:rPr lang="zh-CN" altLang="en-US" sz="2800">
                <a:latin typeface="宋体" panose="02010600030101010101" pitchFamily="2" charset="-122"/>
                <a:ea typeface="宋体" panose="02010600030101010101" pitchFamily="2" charset="-122"/>
                <a:cs typeface="宋体" panose="02010600030101010101" pitchFamily="2" charset="-122"/>
              </a:rPr>
              <a:t>。常用单位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1kW=1000W</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没有方向。通常没有负功率的说法。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83945" y="387985"/>
            <a:ext cx="494665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功率的定义和解读</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006" name="IM 1006"/>
          <p:cNvPicPr/>
          <p:nvPr/>
        </p:nvPicPr>
        <p:blipFill>
          <a:blip r:embed="rId1"/>
          <a:srcRect l="9137" b="-13254"/>
          <a:stretch>
            <a:fillRect/>
          </a:stretch>
        </p:blipFill>
        <p:spPr>
          <a:xfrm>
            <a:off x="2740025" y="1932305"/>
            <a:ext cx="845820" cy="65278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776095"/>
                <a:ext cx="10645140" cy="39046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表示在一段时间内做功的平均快慢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或</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𝑣</m:t>
                        </m:r>
                      </m:e>
                    </m:acc>
                  </m:oMath>
                </a14:m>
                <a:r>
                  <a:rPr lang="zh-CN" altLang="en-US" sz="2800">
                    <a:latin typeface="宋体" panose="02010600030101010101" pitchFamily="2" charset="-122"/>
                    <a:ea typeface="宋体" panose="02010600030101010101" pitchFamily="2" charset="-122"/>
                    <a:cs typeface="宋体" panose="02010600030101010101" pitchFamily="2" charset="-122"/>
                  </a:rPr>
                  <a:t>表示。平均功率总是与某段时间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故对于平均功率要明确是哪段时间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或哪个过程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内的。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瞬时功率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表示在某一瞬间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或某一时刻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做功的快慢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用公式</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瞬</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表示。瞬时功率与某一时刻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或状态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计算时应明确是哪一个力在哪一个时刻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或状态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做功的功率。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776095"/>
                <a:ext cx="10645140" cy="390461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1402715" y="753110"/>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平均功率和瞬时功率</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916" name="IM 916"/>
          <p:cNvPicPr/>
          <p:nvPr/>
        </p:nvPicPr>
        <p:blipFill>
          <a:blip r:embed="rId2"/>
          <a:stretch>
            <a:fillRect/>
          </a:stretch>
        </p:blipFill>
        <p:spPr>
          <a:xfrm>
            <a:off x="10448925" y="1948180"/>
            <a:ext cx="788670" cy="598170"/>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4337</Words>
  <Application>WPS 演示</Application>
  <PresentationFormat>宽屏</PresentationFormat>
  <Paragraphs>176</Paragraphs>
  <Slides>33</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33</vt:i4>
      </vt:variant>
    </vt:vector>
  </HeadingPairs>
  <TitlesOfParts>
    <vt:vector size="53" baseType="lpstr">
      <vt:lpstr>Arial</vt:lpstr>
      <vt:lpstr>宋体</vt:lpstr>
      <vt:lpstr>Wingdings</vt:lpstr>
      <vt:lpstr>微软雅黑</vt:lpstr>
      <vt:lpstr>方正粗黑宋简体</vt:lpstr>
      <vt:lpstr>黑体</vt:lpstr>
      <vt:lpstr>Cambria Math</vt:lpstr>
      <vt:lpstr>Times New Roman</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往来无痕</cp:lastModifiedBy>
  <cp:revision>80</cp:revision>
  <dcterms:created xsi:type="dcterms:W3CDTF">2020-06-07T04:28:00Z</dcterms:created>
  <dcterms:modified xsi:type="dcterms:W3CDTF">2026-03-13T00:58:40Z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KSOTemplateUUID">
    <vt:lpwstr>v1.0_mb_Qt8qMb90gXcOVg455GySpw==</vt:lpwstr>
  </property>
  <property fmtid="{D5CDD505-2E9C-101B-9397-08002B2CF9AE}" pid="4" name="ICV">
    <vt:lpwstr>6937C9E4593A485496848D9C65031204_13</vt:lpwstr>
  </property>
</Properties>
</file>